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9" r:id="rId4"/>
    <p:sldId id="264" r:id="rId6"/>
    <p:sldId id="262" r:id="rId7"/>
    <p:sldId id="261" r:id="rId8"/>
    <p:sldId id="265" r:id="rId9"/>
    <p:sldId id="266" r:id="rId10"/>
    <p:sldId id="260" r:id="rId11"/>
    <p:sldId id="269" r:id="rId12"/>
    <p:sldId id="271" r:id="rId13"/>
    <p:sldId id="272" r:id="rId14"/>
    <p:sldId id="273" r:id="rId15"/>
    <p:sldId id="267" r:id="rId16"/>
    <p:sldId id="274" r:id="rId17"/>
    <p:sldId id="283" r:id="rId18"/>
    <p:sldId id="275" r:id="rId19"/>
    <p:sldId id="284" r:id="rId20"/>
    <p:sldId id="294" r:id="rId21"/>
    <p:sldId id="276" r:id="rId22"/>
    <p:sldId id="285" r:id="rId23"/>
    <p:sldId id="278" r:id="rId24"/>
    <p:sldId id="279" r:id="rId25"/>
    <p:sldId id="280" r:id="rId26"/>
    <p:sldId id="268" r:id="rId27"/>
    <p:sldId id="286" r:id="rId28"/>
    <p:sldId id="282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tags" Target="tags/tag208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A03CA-E387-47C2-AF91-F7CCFE28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5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4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2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8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7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6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7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3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file:///F:\400px_tools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4.xml"/><Relationship Id="rId4" Type="http://schemas.openxmlformats.org/officeDocument/2006/relationships/image" Target="file:///C:\Users\admin\Desktop\&#28216;&#25103;sup%201\sup\19\subjec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43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>
            <p:custDataLst>
              <p:tags r:id="rId5"/>
            </p:custDataLst>
          </p:nvPr>
        </p:nvGrpSpPr>
        <p:grpSpPr>
          <a:xfrm>
            <a:off x="290287" y="290285"/>
            <a:ext cx="11567884" cy="6270171"/>
            <a:chOff x="290287" y="290285"/>
            <a:chExt cx="11567884" cy="6270171"/>
          </a:xfrm>
        </p:grpSpPr>
        <p:sp>
          <p:nvSpPr>
            <p:cNvPr id="10" name="矩形 9"/>
            <p:cNvSpPr/>
            <p:nvPr userDrawn="1">
              <p:custDataLst>
                <p:tags r:id="rId6"/>
              </p:custDataLst>
            </p:nvPr>
          </p:nvSpPr>
          <p:spPr>
            <a:xfrm>
              <a:off x="290287" y="290285"/>
              <a:ext cx="11567884" cy="627017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>
              <a:off x="986087" y="866775"/>
              <a:ext cx="10176284" cy="511719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8"/>
              </p:custDataLst>
            </p:nvPr>
          </p:nvSpPr>
          <p:spPr>
            <a:xfrm>
              <a:off x="1709058" y="1447800"/>
              <a:ext cx="8730342" cy="395514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4" hasCustomPrompt="1"/>
            <p:custDataLst>
              <p:tags r:id="rId12"/>
            </p:custDataLst>
          </p:nvPr>
        </p:nvSpPr>
        <p:spPr>
          <a:xfrm>
            <a:off x="2920684" y="3790950"/>
            <a:ext cx="6350635" cy="1118870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>
            <p:custDataLst>
              <p:tags r:id="rId13"/>
            </p:custDataLst>
          </p:nvPr>
        </p:nvCxnSpPr>
        <p:spPr>
          <a:xfrm>
            <a:off x="5609591" y="3568698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ctrTitle" idx="13" hasCustomPrompt="1"/>
            <p:custDataLst>
              <p:tags r:id="rId14"/>
            </p:custDataLst>
          </p:nvPr>
        </p:nvSpPr>
        <p:spPr>
          <a:xfrm>
            <a:off x="2920683" y="1948180"/>
            <a:ext cx="6350000" cy="1440180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Font typeface="Arial" panose="020B0604020202020204" pitchFamily="34" charset="0"/>
              <a:buNone/>
              <a:defRPr sz="8800" b="0" spc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>
            <p:custDataLst>
              <p:tags r:id="rId5"/>
            </p:custDataLst>
          </p:nvPr>
        </p:nvGrpSpPr>
        <p:grpSpPr>
          <a:xfrm>
            <a:off x="290287" y="290285"/>
            <a:ext cx="11567884" cy="6270171"/>
            <a:chOff x="290287" y="290285"/>
            <a:chExt cx="11567884" cy="6270171"/>
          </a:xfrm>
        </p:grpSpPr>
        <p:sp>
          <p:nvSpPr>
            <p:cNvPr id="18" name="矩形 17"/>
            <p:cNvSpPr/>
            <p:nvPr userDrawn="1">
              <p:custDataLst>
                <p:tags r:id="rId6"/>
              </p:custDataLst>
            </p:nvPr>
          </p:nvSpPr>
          <p:spPr>
            <a:xfrm>
              <a:off x="290287" y="290285"/>
              <a:ext cx="11567884" cy="627017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 userDrawn="1">
              <p:custDataLst>
                <p:tags r:id="rId7"/>
              </p:custDataLst>
            </p:nvPr>
          </p:nvSpPr>
          <p:spPr>
            <a:xfrm>
              <a:off x="986087" y="866775"/>
              <a:ext cx="10176284" cy="511719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8"/>
              </p:custDataLst>
            </p:nvPr>
          </p:nvSpPr>
          <p:spPr>
            <a:xfrm>
              <a:off x="1709058" y="1447800"/>
              <a:ext cx="8730342" cy="395514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2920683" y="3770313"/>
            <a:ext cx="6350635" cy="1118870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>
            <p:custDataLst>
              <p:tags r:id="rId13"/>
            </p:custDataLst>
          </p:nvPr>
        </p:nvCxnSpPr>
        <p:spPr>
          <a:xfrm>
            <a:off x="5609591" y="3595415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4"/>
            </p:custDataLst>
          </p:nvPr>
        </p:nvSpPr>
        <p:spPr>
          <a:xfrm>
            <a:off x="2920683" y="2119087"/>
            <a:ext cx="6350634" cy="1306691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449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13079"/>
            <a:ext cx="720090" cy="74492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2985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164648" y="2937827"/>
            <a:ext cx="5767705" cy="835660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 baseline="0">
                <a:solidFill>
                  <a:schemeClr val="tx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164648" y="3901123"/>
            <a:ext cx="5767705" cy="857885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8.xml"/><Relationship Id="rId23" Type="http://schemas.openxmlformats.org/officeDocument/2006/relationships/tags" Target="../tags/tag147.xml"/><Relationship Id="rId22" Type="http://schemas.openxmlformats.org/officeDocument/2006/relationships/tags" Target="../tags/tag146.xml"/><Relationship Id="rId21" Type="http://schemas.openxmlformats.org/officeDocument/2006/relationships/tags" Target="../tags/tag145.xml"/><Relationship Id="rId20" Type="http://schemas.openxmlformats.org/officeDocument/2006/relationships/tags" Target="../tags/tag14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4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3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4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88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8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86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19.wmf"/><Relationship Id="rId15" Type="http://schemas.openxmlformats.org/officeDocument/2006/relationships/vmlDrawing" Target="../drawings/vmlDrawing9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92.xml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21.bin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9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94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5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167.xml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8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03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0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0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image" Target="../media/image43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3.bin"/><Relationship Id="rId4" Type="http://schemas.openxmlformats.org/officeDocument/2006/relationships/hyperlink" Target="https://www.hazelight.se/games/it-takes-two/" TargetMode="External"/><Relationship Id="rId3" Type="http://schemas.openxmlformats.org/officeDocument/2006/relationships/hyperlink" Target="https://amanita-design.net/games/machinarium.html" TargetMode="External"/><Relationship Id="rId2" Type="http://schemas.openxmlformats.org/officeDocument/2006/relationships/image" Target="../media/image41.jpeg"/><Relationship Id="rId11" Type="http://schemas.openxmlformats.org/officeDocument/2006/relationships/vmlDrawing" Target="../drawings/vmlDrawing11.vml"/><Relationship Id="rId10" Type="http://schemas.openxmlformats.org/officeDocument/2006/relationships/slideLayout" Target="../slideLayouts/slideLayout8.xml"/><Relationship Id="rId1" Type="http://schemas.openxmlformats.org/officeDocument/2006/relationships/hyperlink" Target="https://www.playstation.com/en-us/games/bloodborne/" TargetMode="Externa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07.xml"/><Relationship Id="rId3" Type="http://schemas.openxmlformats.org/officeDocument/2006/relationships/image" Target="../media/image44.wmf"/><Relationship Id="rId2" Type="http://schemas.openxmlformats.org/officeDocument/2006/relationships/oleObject" Target="../embeddings/oleObject25.bin"/><Relationship Id="rId1" Type="http://schemas.openxmlformats.org/officeDocument/2006/relationships/hyperlink" Target="https://www.playstation.com/en-us/games/bloodborne/" TargetMode="Externa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70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6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8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3.xml"/><Relationship Id="rId4" Type="http://schemas.openxmlformats.org/officeDocument/2006/relationships/oleObject" Target="../embeddings/oleObject2.bin"/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hyperlink" Target="http://www.itch.io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174.x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2" Type="http://schemas.openxmlformats.org/officeDocument/2006/relationships/hyperlink" Target="https://www.theartstory.org/movement/gothic-art-and-architecture/history-and-concepts/" TargetMode="External"/><Relationship Id="rId1" Type="http://schemas.openxmlformats.org/officeDocument/2006/relationships/hyperlink" Target="http://www.visual-arts-cork.com/history-of-art/victorian.htm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5.xml"/><Relationship Id="rId3" Type="http://schemas.openxmlformats.org/officeDocument/2006/relationships/oleObject" Target="../embeddings/oleObject7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78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7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7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1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2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Collect clock shards to active the chrono machine to escape a maze of disorder and horror...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别忘记设计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logo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字体，建议用齿轮，钢管拼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26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个字母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+mj-lt"/>
              <a:ea typeface="等线 Light" panose="02010600030101010101" charset="-122"/>
              <a:cs typeface="+mj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en-US" altLang="zh-CN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glow rad="101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Insight</a:t>
            </a:r>
            <a:endParaRPr lang="en-US" altLang="zh-CN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glow rad="101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77020" y="6392545"/>
            <a:ext cx="30149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Game Design &amp; Develop: Wu Yi 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Clock Anime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Clock rotate animation as well as related camera scenario animation are all implemented by blueprints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After we collect a shard. the following things happen: Camera switch-&gt;clock part show anime-&gt;VFX show-&gt;rotate-&gt;camera switch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205740" y="3550920"/>
          <a:ext cx="5802630" cy="296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067290" imgH="6915150" progId="Paint.Picture">
                  <p:embed/>
                </p:oleObj>
              </mc:Choice>
              <mc:Fallback>
                <p:oleObj name="" r:id="rId1" imgW="10067290" imgH="69151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740" y="3550920"/>
                        <a:ext cx="5802630" cy="2967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7065645" y="2304415"/>
          <a:ext cx="4212590" cy="431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5543550" imgH="5676900" progId="Paint.Picture">
                  <p:embed/>
                </p:oleObj>
              </mc:Choice>
              <mc:Fallback>
                <p:oleObj name="" r:id="rId3" imgW="5543550" imgH="56769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65645" y="2304415"/>
                        <a:ext cx="4212590" cy="431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Collect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We can collect items by reach the item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Once Collected, play a camera fov animation then switch camera view</a:t>
            </a:r>
            <a:endParaRPr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90195" y="3114675"/>
          <a:ext cx="8664575" cy="3434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495915" imgH="5191125" progId="Paint.Picture">
                  <p:embed/>
                </p:oleObj>
              </mc:Choice>
              <mc:Fallback>
                <p:oleObj name="" r:id="rId1" imgW="10495915" imgH="51911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195" y="3114675"/>
                        <a:ext cx="8664575" cy="3434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9067800" y="3115310"/>
          <a:ext cx="2907030" cy="343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3314700" imgH="3914775" progId="Paint.Picture">
                  <p:embed/>
                </p:oleObj>
              </mc:Choice>
              <mc:Fallback>
                <p:oleObj name="" r:id="rId3" imgW="3314700" imgH="39147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7800" y="3115310"/>
                        <a:ext cx="2907030" cy="3434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Interactive environment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These eyes will always focus on you!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These faces will reactive when you appear!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Candles and other dynamic props.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Assets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Models-Clock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principle object of the scene.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7842250" y="675640"/>
          <a:ext cx="3335655" cy="291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039100" imgH="7029450" progId="Paint.Picture">
                  <p:embed/>
                </p:oleObj>
              </mc:Choice>
              <mc:Fallback>
                <p:oleObj name="" r:id="rId1" imgW="8039100" imgH="70294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42250" y="675640"/>
                        <a:ext cx="3335655" cy="291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clock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2030095"/>
            <a:ext cx="4097020" cy="4097020"/>
          </a:xfrm>
          <a:prstGeom prst="rect">
            <a:avLst/>
          </a:prstGeom>
        </p:spPr>
      </p:pic>
      <p:pic>
        <p:nvPicPr>
          <p:cNvPr id="7" name="图片 6" descr="clock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940" y="3592830"/>
            <a:ext cx="2534285" cy="2534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5930265" y="309245"/>
          <a:ext cx="544639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029825" imgH="6038850" progId="Paint.Picture">
                  <p:embed/>
                </p:oleObj>
              </mc:Choice>
              <mc:Fallback>
                <p:oleObj name="" r:id="rId1" imgW="10029825" imgH="6038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30265" y="309245"/>
                        <a:ext cx="544639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80695" y="1916430"/>
          <a:ext cx="5104765" cy="3043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5638800" imgH="3362325" progId="Paint.Picture">
                  <p:embed/>
                </p:oleObj>
              </mc:Choice>
              <mc:Fallback>
                <p:oleObj name="" r:id="rId3" imgW="5638800" imgH="33623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695" y="1916430"/>
                        <a:ext cx="5104765" cy="3043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2992120" y="309245"/>
          <a:ext cx="2668905" cy="150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2667000" imgH="1504950" progId="Paint.Picture">
                  <p:embed/>
                </p:oleObj>
              </mc:Choice>
              <mc:Fallback>
                <p:oleObj name="" r:id="rId5" imgW="2667000" imgH="15049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92120" y="309245"/>
                        <a:ext cx="2668905" cy="1506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8251190" y="3776980"/>
          <a:ext cx="3642995" cy="299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6753225" imgH="5543550" progId="Paint.Picture">
                  <p:embed/>
                </p:oleObj>
              </mc:Choice>
              <mc:Fallback>
                <p:oleObj name="" r:id="rId7" imgW="6753225" imgH="55435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51190" y="3776980"/>
                        <a:ext cx="3642995" cy="299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2507615" y="5107305"/>
          <a:ext cx="2860040" cy="160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2857500" imgH="1600200" progId="Paint.Picture">
                  <p:embed/>
                </p:oleObj>
              </mc:Choice>
              <mc:Fallback>
                <p:oleObj name="" r:id="rId9" imgW="2857500" imgH="16002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07615" y="5107305"/>
                        <a:ext cx="2860040" cy="1601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5672455" y="4107180"/>
          <a:ext cx="2491740" cy="249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2857500" imgH="2857500" progId="Paint.Picture">
                  <p:embed/>
                </p:oleObj>
              </mc:Choice>
              <mc:Fallback>
                <p:oleObj name="" r:id="rId11" imgW="2857500" imgH="285750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72455" y="4107180"/>
                        <a:ext cx="2491740" cy="2491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Models-Masks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Masks or faces create scary ambience for the game and animates when come close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 descr="mask2_2"/>
          <p:cNvPicPr>
            <a:picLocks noChangeAspect="1"/>
          </p:cNvPicPr>
          <p:nvPr/>
        </p:nvPicPr>
        <p:blipFill>
          <a:blip r:embed="rId1"/>
          <a:srcRect l="24742" r="19650"/>
          <a:stretch>
            <a:fillRect/>
          </a:stretch>
        </p:blipFill>
        <p:spPr>
          <a:xfrm>
            <a:off x="4244975" y="265430"/>
            <a:ext cx="6941820" cy="7559675"/>
          </a:xfrm>
          <a:prstGeom prst="rect">
            <a:avLst/>
          </a:prstGeom>
        </p:spPr>
      </p:pic>
      <p:pic>
        <p:nvPicPr>
          <p:cNvPr id="6" name="图片 5" descr="mask1_1"/>
          <p:cNvPicPr>
            <a:picLocks noChangeAspect="1"/>
          </p:cNvPicPr>
          <p:nvPr/>
        </p:nvPicPr>
        <p:blipFill>
          <a:blip r:embed="rId2"/>
          <a:srcRect l="28994" r="27694"/>
          <a:stretch>
            <a:fillRect/>
          </a:stretch>
        </p:blipFill>
        <p:spPr>
          <a:xfrm flipH="1">
            <a:off x="2202815" y="906145"/>
            <a:ext cx="4948555" cy="6918960"/>
          </a:xfrm>
          <a:prstGeom prst="rect">
            <a:avLst/>
          </a:prstGeom>
        </p:spPr>
      </p:pic>
      <p:pic>
        <p:nvPicPr>
          <p:cNvPr id="12" name="图片 11" descr="mask2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1432560"/>
            <a:ext cx="8263255" cy="5003800"/>
          </a:xfrm>
          <a:prstGeom prst="rect">
            <a:avLst/>
          </a:prstGeom>
        </p:spPr>
      </p:pic>
      <p:pic>
        <p:nvPicPr>
          <p:cNvPr id="17" name="图片 16" descr="mask1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066165" y="1934845"/>
            <a:ext cx="7433310" cy="4501515"/>
          </a:xfrm>
          <a:prstGeom prst="rect">
            <a:avLst/>
          </a:prstGeom>
        </p:spPr>
      </p:pic>
      <p:pic>
        <p:nvPicPr>
          <p:cNvPr id="11" name="图片 10" descr="maskF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1515" y="3993515"/>
            <a:ext cx="3369310" cy="3369310"/>
          </a:xfrm>
          <a:prstGeom prst="rect">
            <a:avLst/>
          </a:prstGeom>
        </p:spPr>
      </p:pic>
      <p:pic>
        <p:nvPicPr>
          <p:cNvPr id="13" name="图片 12" descr="maskF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6295" y="3993515"/>
            <a:ext cx="3369310" cy="33693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  <p:pic>
        <p:nvPicPr>
          <p:cNvPr id="3" name="图片 2" descr="mask_re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995" y="1534795"/>
            <a:ext cx="1450975" cy="2092325"/>
          </a:xfrm>
          <a:prstGeom prst="rect">
            <a:avLst/>
          </a:prstGeom>
        </p:spPr>
      </p:pic>
      <p:pic>
        <p:nvPicPr>
          <p:cNvPr id="4" name="图片 3" descr="mask_re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690" y="1084580"/>
            <a:ext cx="3973830" cy="2884805"/>
          </a:xfrm>
          <a:prstGeom prst="rect">
            <a:avLst/>
          </a:prstGeom>
        </p:spPr>
      </p:pic>
      <p:pic>
        <p:nvPicPr>
          <p:cNvPr id="5" name="图片 4" descr="mask_re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65" y="3848735"/>
            <a:ext cx="3755390" cy="2834005"/>
          </a:xfrm>
          <a:prstGeom prst="rect">
            <a:avLst/>
          </a:prstGeom>
        </p:spPr>
      </p:pic>
      <p:pic>
        <p:nvPicPr>
          <p:cNvPr id="6" name="图片 5" descr="mask_re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265" y="1587500"/>
            <a:ext cx="3142615" cy="1878965"/>
          </a:xfrm>
          <a:prstGeom prst="rect">
            <a:avLst/>
          </a:prstGeom>
        </p:spPr>
      </p:pic>
      <p:pic>
        <p:nvPicPr>
          <p:cNvPr id="7" name="图片 6" descr="mask_re(6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" y="1534795"/>
            <a:ext cx="2174240" cy="1983740"/>
          </a:xfrm>
          <a:prstGeom prst="rect">
            <a:avLst/>
          </a:prstGeom>
        </p:spPr>
      </p:pic>
      <p:pic>
        <p:nvPicPr>
          <p:cNvPr id="8" name="图片 7" descr="mask_r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895" y="3869055"/>
            <a:ext cx="1680000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720" y="4500880"/>
            <a:ext cx="4364355" cy="18884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Models-Candle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249053"/>
            <a:ext cx="10852237" cy="5388907"/>
          </a:xfrm>
        </p:spPr>
        <p:txBody>
          <a:bodyPr/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 descr="cand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50720" y="443230"/>
            <a:ext cx="11325225" cy="6858000"/>
          </a:xfrm>
          <a:prstGeom prst="rect">
            <a:avLst/>
          </a:prstGeom>
        </p:spPr>
      </p:pic>
      <p:pic>
        <p:nvPicPr>
          <p:cNvPr id="10" name="图片 9" descr="candel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90" y="798830"/>
            <a:ext cx="68580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Models-Building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floors &amp; walls &amp; stairs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082368" y="523557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Reference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082368" y="374078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Assets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082368" y="236156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Design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2368" y="982980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Overview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082368" y="567436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Innovation sources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4082415" y="4121785"/>
            <a:ext cx="3027045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Models · Materials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Animations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 ·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Props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·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VFX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Logo · Font · Misc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4082979" y="279781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fontScale="9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Game mechanics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Highlight Spots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Level Design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4082979" y="142113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fontScale="9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Introduction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Art style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Play though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 bwMode="auto">
          <a:xfrm>
            <a:off x="3621405" y="0"/>
            <a:ext cx="71755" cy="6858000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 bwMode="auto">
          <a:xfrm>
            <a:off x="3339465" y="10071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 bwMode="auto">
          <a:xfrm>
            <a:off x="3339465" y="24168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12"/>
            </p:custDataLst>
          </p:nvPr>
        </p:nvSpPr>
        <p:spPr bwMode="auto">
          <a:xfrm>
            <a:off x="3339465" y="38265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13"/>
            </p:custDataLst>
          </p:nvPr>
        </p:nvSpPr>
        <p:spPr bwMode="auto">
          <a:xfrm>
            <a:off x="3339465" y="5235575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04</a:t>
            </a:r>
            <a:endParaRPr lang="en-US" altLang="zh-CN" sz="1600" b="1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3" name="TextBox 9"/>
          <p:cNvSpPr txBox="1"/>
          <p:nvPr>
            <p:custDataLst>
              <p:tags r:id="rId14"/>
            </p:custDataLst>
          </p:nvPr>
        </p:nvSpPr>
        <p:spPr>
          <a:xfrm>
            <a:off x="2406650" y="2316685"/>
            <a:ext cx="459740" cy="1318260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normAutofit fontScale="92500"/>
          </a:bodyPr>
          <a:lstStyle/>
          <a:p>
            <a:pPr algn="ctr"/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等线 Light" panose="02010600030101010101" charset="-122"/>
                <a:sym typeface="Arial" panose="020B0604020202020204" pitchFamily="34" charset="0"/>
              </a:rPr>
              <a:t>CONTENTS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cs typeface="等线 Light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45" name="文本框 99"/>
          <p:cNvSpPr txBox="1"/>
          <p:nvPr>
            <p:custDataLst>
              <p:tags r:id="rId15"/>
            </p:custDataLst>
          </p:nvPr>
        </p:nvSpPr>
        <p:spPr>
          <a:xfrm>
            <a:off x="1605915" y="900000"/>
            <a:ext cx="921385" cy="284924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normAutofit/>
          </a:bodyPr>
          <a:lstStyle/>
          <a:p>
            <a:pPr algn="ctr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pitchFamily="18" charset="-122"/>
                <a:cs typeface="微软雅黑" panose="020B0503020204020204" charset="-122"/>
                <a:sym typeface="Arial" panose="020B0604020202020204" pitchFamily="34" charset="0"/>
              </a:rPr>
              <a:t>目 录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尚巍手书W" panose="00020600040101010101" pitchFamily="18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Materials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254500" y="2560320"/>
          <a:ext cx="7868285" cy="414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562590" imgH="6810375" progId="Paint.Picture">
                  <p:embed/>
                </p:oleObj>
              </mc:Choice>
              <mc:Fallback>
                <p:oleObj name="" r:id="rId1" imgW="10562590" imgH="68103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4500" y="2560320"/>
                        <a:ext cx="7868285" cy="4148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669882" y="1320173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based on build-in materials, I created those materials: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metals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colorful glass window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transparent shiny phantom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etc...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Logo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Font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 dirty="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Reference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Game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789940" y="1721485"/>
            <a:ext cx="4438015" cy="49657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1" action="ppaction://hlinkfile"/>
              </a:rPr>
              <a:t>Bloodborne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3924935" y="1721485"/>
            <a:ext cx="1515110" cy="1515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789940" y="2499360"/>
            <a:ext cx="30454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Overall ambiance, especially itsvictorian style. And also the clock syle in the DLC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文本占位符 5"/>
          <p:cNvSpPr>
            <a:spLocks noGrp="1"/>
          </p:cNvSpPr>
          <p:nvPr/>
        </p:nvSpPr>
        <p:spPr>
          <a:xfrm>
            <a:off x="789940" y="436435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400">
                <a:solidFill>
                  <a:schemeClr val="bg1">
                    <a:lumMod val="65000"/>
                  </a:schemeClr>
                </a:solidFill>
                <a:hlinkClick r:id="rId3" action="ppaction://hlinkfile"/>
              </a:rPr>
              <a:t>Machinarium</a:t>
            </a:r>
            <a:endParaRPr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9940" y="5142230"/>
            <a:ext cx="3045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Steam punk style. And the color theme.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占位符 5"/>
          <p:cNvSpPr>
            <a:spLocks noGrp="1"/>
          </p:cNvSpPr>
          <p:nvPr/>
        </p:nvSpPr>
        <p:spPr>
          <a:xfrm>
            <a:off x="6777990" y="172148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4" action="ppaction://hlinkfile"/>
              </a:rPr>
              <a:t>It takes two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77990" y="2499360"/>
            <a:ext cx="3045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The clock scene and some material feelings.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5" name="对象 24"/>
          <p:cNvGraphicFramePr/>
          <p:nvPr/>
        </p:nvGraphicFramePr>
        <p:xfrm>
          <a:off x="10203815" y="1513205"/>
          <a:ext cx="1651635" cy="209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5" imgW="2667000" imgH="3390900" progId="Paint.Picture">
                  <p:embed/>
                </p:oleObj>
              </mc:Choice>
              <mc:Fallback>
                <p:oleObj name="" r:id="rId5" imgW="2667000" imgH="339090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03815" y="1513205"/>
                        <a:ext cx="1651635" cy="2099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3924935" y="4460240"/>
          <a:ext cx="2221230" cy="1670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7" imgW="5648325" imgH="4248150" progId="Paint.Picture">
                  <p:embed/>
                </p:oleObj>
              </mc:Choice>
              <mc:Fallback>
                <p:oleObj name="" r:id="rId7" imgW="5648325" imgH="4248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4935" y="4460240"/>
                        <a:ext cx="2221230" cy="1670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Animation</a:t>
            </a:r>
            <a:endParaRPr lang="zh-CN" altLang="en-US"/>
          </a:p>
        </p:txBody>
      </p:sp>
      <p:sp>
        <p:nvSpPr>
          <p:cNvPr id="17" name="文本占位符 5"/>
          <p:cNvSpPr>
            <a:spLocks noGrp="1"/>
          </p:cNvSpPr>
          <p:nvPr/>
        </p:nvSpPr>
        <p:spPr>
          <a:xfrm>
            <a:off x="789940" y="436435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400">
                <a:solidFill>
                  <a:schemeClr val="bg1">
                    <a:lumMod val="65000"/>
                  </a:schemeClr>
                </a:solidFill>
                <a:hlinkClick r:id="rId1" action="ppaction://hlinkfile"/>
              </a:rPr>
              <a:t>某某</a:t>
            </a:r>
            <a:endParaRPr sz="1400">
              <a:solidFill>
                <a:schemeClr val="bg1">
                  <a:lumMod val="65000"/>
                </a:schemeClr>
              </a:solidFill>
              <a:hlinkClick r:id="rId1" action="ppaction://hlinkfile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9940" y="5142230"/>
            <a:ext cx="3045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给了什么方面的参考作用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0" name="对象 19"/>
          <p:cNvGraphicFramePr/>
          <p:nvPr/>
        </p:nvGraphicFramePr>
        <p:xfrm>
          <a:off x="3835400" y="4464685"/>
          <a:ext cx="2404745" cy="176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4667250" imgH="3429000" progId="Paint.Picture">
                  <p:embed/>
                </p:oleObj>
              </mc:Choice>
              <mc:Fallback>
                <p:oleObj name="" r:id="rId2" imgW="4667250" imgH="342900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35400" y="4464685"/>
                        <a:ext cx="2404745" cy="176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Overview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This is a single person puzzle game. 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Game and walkthough video available at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1">
                  <a:extLst>
                    <a:ext uri="{DAF060AB-1E55-43B9-8AAB-6FB025537F2F}">
                      <wpsdc:hlinkClr xmlns:wpsdc="http://www.wps.cn/officeDocument/2017/drawingmlCustomData" val="658BD5"/>
                      <wpsdc:folHlinkClr xmlns:wpsdc="http://www.wps.cn/officeDocument/2017/drawingmlCustomData" val="A16AA5"/>
                      <wpsdc:hlinkUnderline xmlns:wpsdc="http://www.wps.cn/officeDocument/2017/drawingmlCustomData" val="1"/>
                    </a:ext>
                  </a:extLst>
                </a:hlinkClick>
              </a:rPr>
              <a:t>www.itch.io/wuyi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Camera: 3rd person view, camera follows character</a:t>
            </a:r>
            <a:endParaRPr lang="en-US" altLang="zh-CN" sz="1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Control: Walk, Run</a:t>
            </a:r>
            <a:endParaRPr lang="en-US" altLang="zh-CN" sz="1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Dev Tool: Unreal Engine + Maya + Blender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6418580" y="3509010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11430000" imgH="6429375" progId="Paint.Picture">
                  <p:embed/>
                </p:oleObj>
              </mc:Choice>
              <mc:Fallback>
                <p:oleObj name="" r:id="rId2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8580" y="3509010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914400" y="3509010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11430000" imgH="6429375" progId="Paint.Picture">
                  <p:embed/>
                </p:oleObj>
              </mc:Choice>
              <mc:Fallback>
                <p:oleObj name="" r:id="rId4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400" y="3509010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Art Style</a:t>
            </a:r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238875" y="773430"/>
            <a:ext cx="5283200" cy="556768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Here are the main art styles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used in this game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with ref link.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Most common: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1"/>
              </a:rPr>
              <a:t>Victorian Art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1"/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action="ppaction://hlinkfile"/>
              </a:rPr>
              <a:t>Steam Punk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457200" lvl="1" indent="0">
              <a:buNone/>
            </a:pP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Rare but still important:</a:t>
            </a:r>
            <a:endParaRPr lang="en-US" altLang="zh-CN" sz="1400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action="ppaction://hlinkfile"/>
              </a:rPr>
              <a:t>Gothic Style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action="ppaction://hlinkfile"/>
              </a:rPr>
              <a:t>Cthulhu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You can also go to the reference part(page 20) to see more detailed art style references.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415925" y="893445"/>
          <a:ext cx="2936240" cy="165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1430000" imgH="6429375" progId="Paint.Picture">
                  <p:embed/>
                </p:oleObj>
              </mc:Choice>
              <mc:Fallback>
                <p:oleObj name="" r:id="rId3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925" y="893445"/>
                        <a:ext cx="2936240" cy="16516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2807335" y="2761615"/>
          <a:ext cx="3145790" cy="1769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1430000" imgH="6429375" progId="Paint.Picture">
                  <p:embed/>
                </p:oleObj>
              </mc:Choice>
              <mc:Fallback>
                <p:oleObj name="" r:id="rId5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7335" y="2761615"/>
                        <a:ext cx="3145790" cy="176974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516255" y="4688840"/>
          <a:ext cx="3514725" cy="1977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6" imgW="11430000" imgH="6429375" progId="Paint.Picture">
                  <p:embed/>
                </p:oleObj>
              </mc:Choice>
              <mc:Fallback>
                <p:oleObj name="" r:id="rId6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255" y="4688840"/>
                        <a:ext cx="3514725" cy="197739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Playthough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19190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player controls a person to explore in a small maze. The objectif is to collect all shards to active the clock.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maze is small but a little tricky, it has multi-layer structure with hidden paths though the “depth” axis. The player must take advantage of camera control to find out where and how to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collect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items.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For each shard collected, an animation will be played and one part with be add to the chrono machine. When all shards collected. The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chrono machine will be activated and the game is complete.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6618605" y="3521075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1430000" imgH="6429375" progId="Paint.Picture">
                  <p:embed/>
                </p:oleObj>
              </mc:Choice>
              <mc:Fallback>
                <p:oleObj name="" r:id="rId1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18605" y="3521075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033780" y="3521075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1430000" imgH="6429375" progId="Paint.Picture">
                  <p:embed/>
                </p:oleObj>
              </mc:Choice>
              <mc:Fallback>
                <p:oleObj name="" r:id="rId3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33780" y="3521075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Design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6" name="对象 5"/>
          <p:cNvGraphicFramePr/>
          <p:nvPr/>
        </p:nvGraphicFramePr>
        <p:xfrm>
          <a:off x="3035300" y="3023870"/>
          <a:ext cx="8176895" cy="3747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438515" imgH="6943725" progId="Paint.Picture">
                  <p:embed/>
                </p:oleObj>
              </mc:Choice>
              <mc:Fallback>
                <p:oleObj name="" r:id="rId1" imgW="8438515" imgH="69437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35300" y="3023870"/>
                        <a:ext cx="8176895" cy="3747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700088" y="331787"/>
            <a:ext cx="5767705" cy="835660"/>
          </a:xfrm>
        </p:spPr>
        <p:txBody>
          <a:bodyPr/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ea typeface="隶书" panose="02010509060101010101" pitchFamily="49" charset="-122"/>
                <a:sym typeface="Arial" panose="020B0604020202020204" pitchFamily="34" charset="0"/>
              </a:rPr>
              <a:t>Game Mechanics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>
          <a:xfrm>
            <a:off x="1122045" y="1473835"/>
            <a:ext cx="8849360" cy="1001395"/>
          </a:xfrm>
        </p:spPr>
        <p:txBody>
          <a:bodyPr>
            <a:noAutofit/>
          </a:bodyPr>
          <a:p>
            <a:pPr algn="l"/>
            <a:r>
              <a:rPr lang="en-US" altLang="zh-CN" sz="1300">
                <a:solidFill>
                  <a:schemeClr val="bg1">
                    <a:lumMod val="50000"/>
                  </a:schemeClr>
                </a:solidFill>
              </a:rPr>
              <a:t>To implement some interesting gameplay while not to learn too deep into Coding &amp; Blueprint. I choosed to use very limited mechanics + rich level design, so that I would have less feature to develop.</a:t>
            </a:r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zh-CN" sz="1300">
                <a:solidFill>
                  <a:schemeClr val="bg1">
                    <a:lumMod val="50000"/>
                  </a:schemeClr>
                </a:solidFill>
              </a:rPr>
              <a:t>In the end all </a:t>
            </a:r>
            <a:r>
              <a:rPr lang="en-US" altLang="zh-CN" sz="1300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mechanics are implemented by </a:t>
            </a:r>
            <a:r>
              <a:rPr lang="en-US" altLang="zh-CN" sz="1300">
                <a:solidFill>
                  <a:schemeClr val="bg1">
                    <a:lumMod val="50000"/>
                  </a:schemeClr>
                </a:solidFill>
                <a:sym typeface="+mn-ea"/>
              </a:rPr>
              <a:t>Blueprints.</a:t>
            </a:r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Character &amp; Camera Control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Thanks to Unreal Engine. I used the build-in character controller.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character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controller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’s attributes such as speed, walking height tolerance are well adjusted to fit the gameplay.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Some of the character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controller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’s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 function such as jump are disabled.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939165" y="3333750"/>
          <a:ext cx="3075305" cy="295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4019550" imgH="3857625" progId="Paint.Picture">
                  <p:embed/>
                </p:oleObj>
              </mc:Choice>
              <mc:Fallback>
                <p:oleObj name="" r:id="rId1" imgW="4019550" imgH="38576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9165" y="3333750"/>
                        <a:ext cx="3075305" cy="2952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4876165" y="2864485"/>
          <a:ext cx="7005955" cy="389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10325100" imgH="5734050" progId="Paint.Picture">
                  <p:embed/>
                </p:oleObj>
              </mc:Choice>
              <mc:Fallback>
                <p:oleObj name="" r:id="rId3" imgW="10325100" imgH="57340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6165" y="2864485"/>
                        <a:ext cx="7005955" cy="389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0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1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2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3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669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66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566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6、8、11、15、18、19、20、21、24、27、28、29"/>
</p:tagLst>
</file>

<file path=ppt/tags/tag149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TEMPLATE_CATEGORY" val="custom"/>
  <p:tag name="KSO_WM_TEMPLATE_INDEX" val="20205669"/>
  <p:tag name="KSO_WM_UNIT_ID" val="custom20205669_1*b*1"/>
  <p:tag name="KSO_WM_UNIT_ISNUMDGMTITLE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游戏主题通用"/>
  <p:tag name="KSO_WM_TEMPLATE_CATEGORY" val="custom"/>
  <p:tag name="KSO_WM_TEMPLATE_INDEX" val="20205669"/>
  <p:tag name="KSO_WM_UNIT_ID" val="custom20205669_1*a*1"/>
  <p:tag name="KSO_WM_UNIT_ISNUMDGMTITLE" val="0"/>
</p:tagLst>
</file>

<file path=ppt/tags/tag151.xml><?xml version="1.0" encoding="utf-8"?>
<p:tagLst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5669"/>
  <p:tag name="KSO_WM_SLIDE_ID" val="custom20205669_1"/>
  <p:tag name="KSO_WM_TEMPLATE_MASTER_THUMB_INDEX" val="12"/>
  <p:tag name="KSO_WM_TEMPLATE_THUMBS_INDEX" val="1、4、6、8、11、15、18、20、21、22、23、26、27、30"/>
</p:tagLst>
</file>

<file path=ppt/tags/tag152.xml><?xml version="1.0" encoding="utf-8"?>
<p:tagLst xmlns:p="http://schemas.openxmlformats.org/presentationml/2006/main">
  <p:tag name="KSO_WM_UNIT_COLOR_SCHEME_SHAPE_ID" val="10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2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COLOR_SCHEME_SHAPE_ID" val="16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24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4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COLOR_SCHEME_SHAPE_ID" val="25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COLOR_SCHEME_SHAPE_ID" val="26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27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5669"/>
  <p:tag name="KSO_WM_UNIT_ID" val="custom20205669_4*l_i*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1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2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3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4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ISCONTENTS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5669"/>
  <p:tag name="KSO_WM_UNIT_ID" val="custom20205669_4*b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5669"/>
  <p:tag name="KSO_WM_UNIT_ID" val="custom20205669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5669"/>
  <p:tag name="KSO_WM_SLIDE_ID" val="custom20205669_4"/>
</p:tagLst>
</file>

<file path=ppt/tags/tag168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6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7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6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8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01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203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05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08.xml><?xml version="1.0" encoding="utf-8"?>
<p:tagLst xmlns:p="http://schemas.openxmlformats.org/presentationml/2006/main">
  <p:tag name="COMMONDATA" val="eyJoZGlkIjoiZWYwYzg3NWY4MzlmMGIzMDlhODVlZjllYzljZGU0OWQifQ=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032128">
      <a:dk1>
        <a:sysClr val="windowText" lastClr="000000"/>
      </a:dk1>
      <a:lt1>
        <a:sysClr val="window" lastClr="FFFFFF"/>
      </a:lt1>
      <a:dk2>
        <a:srgbClr val="EFEBEA"/>
      </a:dk2>
      <a:lt2>
        <a:srgbClr val="FFFFFF"/>
      </a:lt2>
      <a:accent1>
        <a:srgbClr val="611C11"/>
      </a:accent1>
      <a:accent2>
        <a:srgbClr val="5B1A21"/>
      </a:accent2>
      <a:accent3>
        <a:srgbClr val="551831"/>
      </a:accent3>
      <a:accent4>
        <a:srgbClr val="501541"/>
      </a:accent4>
      <a:accent5>
        <a:srgbClr val="4A1351"/>
      </a:accent5>
      <a:accent6>
        <a:srgbClr val="441161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2946</Words>
  <Application>WPS 演示</Application>
  <PresentationFormat>宽屏</PresentationFormat>
  <Paragraphs>156</Paragraphs>
  <Slides>26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25</vt:i4>
      </vt:variant>
      <vt:variant>
        <vt:lpstr>幻灯片标题</vt:lpstr>
      </vt:variant>
      <vt:variant>
        <vt:i4>26</vt:i4>
      </vt:variant>
    </vt:vector>
  </HeadingPairs>
  <TitlesOfParts>
    <vt:vector size="64" baseType="lpstr">
      <vt:lpstr>Arial</vt:lpstr>
      <vt:lpstr>宋体</vt:lpstr>
      <vt:lpstr>Wingdings</vt:lpstr>
      <vt:lpstr>幼圆</vt:lpstr>
      <vt:lpstr>隶书</vt:lpstr>
      <vt:lpstr>汉仪尚巍手书W</vt:lpstr>
      <vt:lpstr>等线 Light</vt:lpstr>
      <vt:lpstr>Algerian</vt:lpstr>
      <vt:lpstr>Juice ITC</vt:lpstr>
      <vt:lpstr>微软雅黑</vt:lpstr>
      <vt:lpstr>Arial Unicode MS</vt:lpstr>
      <vt:lpstr>Calibri</vt:lpstr>
      <vt:lpstr>1_Office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Insight</vt:lpstr>
      <vt:lpstr>PowerPoint 演示文稿</vt:lpstr>
      <vt:lpstr>PowerPoint 演示文稿</vt:lpstr>
      <vt:lpstr>Introduction</vt:lpstr>
      <vt:lpstr>Art Style</vt:lpstr>
      <vt:lpstr>Playthough</vt:lpstr>
      <vt:lpstr>PowerPoint 演示文稿</vt:lpstr>
      <vt:lpstr>Game Mechanics</vt:lpstr>
      <vt:lpstr>Character &amp; Camera Control</vt:lpstr>
      <vt:lpstr>Clock Anime</vt:lpstr>
      <vt:lpstr>Collect</vt:lpstr>
      <vt:lpstr>Interactive environment</vt:lpstr>
      <vt:lpstr>PowerPoint 演示文稿</vt:lpstr>
      <vt:lpstr>Models-Clock</vt:lpstr>
      <vt:lpstr>Moodboard</vt:lpstr>
      <vt:lpstr>Models-Masks</vt:lpstr>
      <vt:lpstr>Moodboard</vt:lpstr>
      <vt:lpstr>Models-Candle</vt:lpstr>
      <vt:lpstr>Models-Building</vt:lpstr>
      <vt:lpstr>Moodboard</vt:lpstr>
      <vt:lpstr>Materials</vt:lpstr>
      <vt:lpstr>Logo</vt:lpstr>
      <vt:lpstr>Font</vt:lpstr>
      <vt:lpstr>PowerPoint 演示文稿</vt:lpstr>
      <vt:lpstr>Game</vt:lpstr>
      <vt:lpstr>Animation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封建礼教</cp:lastModifiedBy>
  <cp:revision>205</cp:revision>
  <dcterms:created xsi:type="dcterms:W3CDTF">2019-06-19T02:08:00Z</dcterms:created>
  <dcterms:modified xsi:type="dcterms:W3CDTF">2022-06-08T09:00:48Z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09DD9203CA0049ADB069BDEA461DFFDB</vt:lpwstr>
  </property>
</Properties>
</file>